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74" r:id="rId10"/>
    <p:sldId id="268" r:id="rId11"/>
    <p:sldId id="266" r:id="rId12"/>
    <p:sldId id="270" r:id="rId13"/>
    <p:sldId id="273" r:id="rId14"/>
    <p:sldId id="272"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9/27/2015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Principles of The Us Constitution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21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Separation of powers</a:t>
            </a:r>
            <a:endParaRPr lang="en-US" sz="8000" dirty="0"/>
          </a:p>
        </p:txBody>
      </p:sp>
      <p:sp>
        <p:nvSpPr>
          <p:cNvPr id="3" name="Content Placeholder 2"/>
          <p:cNvSpPr>
            <a:spLocks noGrp="1"/>
          </p:cNvSpPr>
          <p:nvPr>
            <p:ph idx="1"/>
          </p:nvPr>
        </p:nvSpPr>
        <p:spPr>
          <a:xfrm>
            <a:off x="144750" y="2074534"/>
            <a:ext cx="11478827" cy="4466888"/>
          </a:xfrm>
        </p:spPr>
        <p:txBody>
          <a:bodyPr>
            <a:normAutofit/>
          </a:bodyPr>
          <a:lstStyle/>
          <a:p>
            <a:r>
              <a:rPr lang="en-US" altLang="en-US" sz="2800" dirty="0" smtClean="0"/>
              <a:t>Article 1: Legislative </a:t>
            </a:r>
            <a:r>
              <a:rPr lang="en-US" altLang="en-US" sz="2800" dirty="0"/>
              <a:t>Branch – make the laws</a:t>
            </a:r>
          </a:p>
          <a:p>
            <a:pPr lvl="1"/>
            <a:r>
              <a:rPr lang="en-US" altLang="en-US" sz="2400" dirty="0"/>
              <a:t>Represents a district or state</a:t>
            </a:r>
          </a:p>
          <a:p>
            <a:pPr lvl="1"/>
            <a:r>
              <a:rPr lang="en-US" altLang="en-US" sz="2400" dirty="0"/>
              <a:t>Serves 2 or 6 years</a:t>
            </a:r>
          </a:p>
          <a:p>
            <a:r>
              <a:rPr lang="en-US" altLang="en-US" sz="2800" dirty="0" smtClean="0"/>
              <a:t>Article 2: Executive </a:t>
            </a:r>
            <a:r>
              <a:rPr lang="en-US" altLang="en-US" sz="2800" dirty="0"/>
              <a:t>Branch – enforces the laws</a:t>
            </a:r>
          </a:p>
          <a:p>
            <a:pPr lvl="1"/>
            <a:r>
              <a:rPr lang="en-US" altLang="en-US" sz="2400" dirty="0"/>
              <a:t>Represents the whole country</a:t>
            </a:r>
          </a:p>
          <a:p>
            <a:pPr lvl="1"/>
            <a:r>
              <a:rPr lang="en-US" altLang="en-US" sz="2400" dirty="0"/>
              <a:t>Serves 4 years</a:t>
            </a:r>
          </a:p>
          <a:p>
            <a:r>
              <a:rPr lang="en-US" altLang="en-US" sz="2800" dirty="0" smtClean="0"/>
              <a:t>Article 3: Judicial </a:t>
            </a:r>
            <a:r>
              <a:rPr lang="en-US" altLang="en-US" sz="2800" dirty="0"/>
              <a:t>Branch – interprets the laws</a:t>
            </a:r>
          </a:p>
          <a:p>
            <a:pPr lvl="1"/>
            <a:r>
              <a:rPr lang="en-US" altLang="en-US" sz="2400" dirty="0"/>
              <a:t>Represents the Constitution</a:t>
            </a:r>
          </a:p>
          <a:p>
            <a:pPr lvl="1"/>
            <a:r>
              <a:rPr lang="en-US" altLang="en-US" sz="2400" dirty="0"/>
              <a:t>Serves for life</a:t>
            </a:r>
          </a:p>
          <a:p>
            <a:endParaRPr lang="en-US" dirty="0"/>
          </a:p>
        </p:txBody>
      </p:sp>
      <p:pic>
        <p:nvPicPr>
          <p:cNvPr id="7170" name="Picture 2" descr="http://theconstitutionpolik6.weebly.com/uploads/1/7/5/8/17586625/2969140.jpg?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902" y="2264314"/>
            <a:ext cx="5140707" cy="323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Checks and Balances</a:t>
            </a:r>
            <a:endParaRPr lang="en-US" sz="8000" dirty="0"/>
          </a:p>
        </p:txBody>
      </p:sp>
      <p:sp>
        <p:nvSpPr>
          <p:cNvPr id="3" name="Content Placeholder 2"/>
          <p:cNvSpPr>
            <a:spLocks noGrp="1"/>
          </p:cNvSpPr>
          <p:nvPr>
            <p:ph idx="1"/>
          </p:nvPr>
        </p:nvSpPr>
        <p:spPr>
          <a:xfrm>
            <a:off x="399496" y="1935332"/>
            <a:ext cx="5656205" cy="4374028"/>
          </a:xfrm>
        </p:spPr>
        <p:txBody>
          <a:bodyPr/>
          <a:lstStyle/>
          <a:p>
            <a:r>
              <a:rPr lang="en-US" altLang="en-US" sz="3200" dirty="0"/>
              <a:t>Each branch holds some control over the other branches.</a:t>
            </a:r>
            <a:endParaRPr lang="en-US" altLang="en-US" sz="3200" dirty="0">
              <a:latin typeface="Times New Roman" panose="02020603050405020304" pitchFamily="18" charset="0"/>
            </a:endParaRPr>
          </a:p>
          <a:p>
            <a:endParaRPr lang="en-US" dirty="0" smtClean="0"/>
          </a:p>
          <a:p>
            <a:r>
              <a:rPr lang="en-US" sz="2400" dirty="0" smtClean="0"/>
              <a:t>Example: The president nominates the Supreme Court Justices but the Senate must approve of the nominations.</a:t>
            </a:r>
            <a:endParaRPr lang="en-US" sz="2400" dirty="0"/>
          </a:p>
        </p:txBody>
      </p:sp>
      <p:pic>
        <p:nvPicPr>
          <p:cNvPr id="6148" name="Picture 4" descr="https://dunnaway.wikispaces.com/file/view/fcp_checks-balances_lg.gif/219675588/477x402/fcp_checks-balances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701" y="1788529"/>
            <a:ext cx="5715852" cy="481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2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federalism</a:t>
            </a:r>
            <a:endParaRPr lang="en-US" sz="7200" dirty="0"/>
          </a:p>
        </p:txBody>
      </p:sp>
      <p:sp>
        <p:nvSpPr>
          <p:cNvPr id="3" name="Content Placeholder 2"/>
          <p:cNvSpPr>
            <a:spLocks noGrp="1"/>
          </p:cNvSpPr>
          <p:nvPr>
            <p:ph idx="1"/>
          </p:nvPr>
        </p:nvSpPr>
        <p:spPr>
          <a:xfrm>
            <a:off x="429324" y="2084832"/>
            <a:ext cx="5687391" cy="4023360"/>
          </a:xfrm>
        </p:spPr>
        <p:txBody>
          <a:bodyPr>
            <a:normAutofit lnSpcReduction="10000"/>
          </a:bodyPr>
          <a:lstStyle/>
          <a:p>
            <a:r>
              <a:rPr lang="en-US" sz="2800" dirty="0" smtClean="0"/>
              <a:t>Responsibilities are shared between the National Government and the State Governments.</a:t>
            </a:r>
          </a:p>
          <a:p>
            <a:r>
              <a:rPr lang="en-US" sz="2800" dirty="0" smtClean="0"/>
              <a:t>Compromise between a Unitary Government (Britain) and a Confederation (Articles of Confederation)</a:t>
            </a:r>
          </a:p>
          <a:p>
            <a:endParaRPr lang="en-US" sz="2800" dirty="0"/>
          </a:p>
          <a:p>
            <a:r>
              <a:rPr lang="en-US" sz="2800" dirty="0" smtClean="0"/>
              <a:t>EX: Organization of a school</a:t>
            </a:r>
          </a:p>
          <a:p>
            <a:endParaRPr lang="en-US" dirty="0"/>
          </a:p>
        </p:txBody>
      </p:sp>
      <p:pic>
        <p:nvPicPr>
          <p:cNvPr id="8194" name="Picture 2" descr="http://primohistory.com/Images/Federalism%20tri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363" y="36957"/>
            <a:ext cx="3500637" cy="25908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lib.utexas.edu/maps/united_states/usa_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817" y="2761516"/>
            <a:ext cx="5859184" cy="3843470"/>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0484528" y="5015883"/>
            <a:ext cx="328474" cy="239698"/>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6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mrkash.com/activities/images/feder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772" y="-1"/>
            <a:ext cx="9698639" cy="685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4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2580"/>
          <a:stretch/>
        </p:blipFill>
        <p:spPr bwMode="auto">
          <a:xfrm>
            <a:off x="2336834" y="59182"/>
            <a:ext cx="7126762" cy="67988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941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Judicial review</a:t>
            </a:r>
            <a:endParaRPr lang="en-US" sz="6600" dirty="0"/>
          </a:p>
        </p:txBody>
      </p:sp>
      <p:pic>
        <p:nvPicPr>
          <p:cNvPr id="4" name="Picture 5" descr="Judge J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36105" y="267069"/>
            <a:ext cx="4955786" cy="61221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4" descr="Rectangle: Click to edit Master text styles&#10;Second level&#10;Third level&#10;Fourth level&#10;Fifth level"/>
          <p:cNvSpPr>
            <a:spLocks noGrp="1" noChangeArrowheads="1"/>
          </p:cNvSpPr>
          <p:nvPr>
            <p:ph idx="1"/>
          </p:nvPr>
        </p:nvSpPr>
        <p:spPr bwMode="auto">
          <a:xfrm>
            <a:off x="527050" y="2084388"/>
            <a:ext cx="6060181" cy="452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anose="05000000000000000000" pitchFamily="2" charset="2"/>
              <a:buChar char="w"/>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hlink"/>
              </a:buClr>
              <a:buSzPct val="60000"/>
              <a:buFont typeface="Wingdings" pitchFamily="-65" charset="2"/>
              <a:buChar char="n"/>
              <a:defRPr sz="20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hlink"/>
              </a:buClr>
              <a:buSzPct val="60000"/>
              <a:buFont typeface="Wingdings" pitchFamily="-65" charset="2"/>
              <a:buChar char="n"/>
              <a:defRPr sz="20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hlink"/>
              </a:buClr>
              <a:buSzPct val="60000"/>
              <a:buFont typeface="Wingdings" pitchFamily="-65" charset="2"/>
              <a:buChar char="n"/>
              <a:defRPr sz="20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hlink"/>
              </a:buClr>
              <a:buSzPct val="60000"/>
              <a:buFont typeface="Wingdings" pitchFamily="-65" charset="2"/>
              <a:buChar char="n"/>
              <a:defRPr sz="2000">
                <a:solidFill>
                  <a:schemeClr val="tx1"/>
                </a:solidFill>
                <a:latin typeface="+mn-lt"/>
                <a:ea typeface="ＭＳ Ｐゴシック" pitchFamily="-65" charset="-128"/>
              </a:defRPr>
            </a:lvl9pPr>
          </a:lstStyle>
          <a:p>
            <a:pPr eaLnBrk="1" hangingPunct="1"/>
            <a:r>
              <a:rPr lang="en-US" altLang="en-US" sz="2800" dirty="0" smtClean="0"/>
              <a:t>Courts have the power to declare laws and actions of Congress and the President unconstitutional (illegal).  </a:t>
            </a:r>
          </a:p>
          <a:p>
            <a:pPr marL="0" indent="0" eaLnBrk="1" hangingPunct="1">
              <a:buNone/>
            </a:pPr>
            <a:endParaRPr lang="en-US" altLang="en-US" sz="2800" dirty="0" smtClean="0"/>
          </a:p>
          <a:p>
            <a:pPr eaLnBrk="1" hangingPunct="1"/>
            <a:r>
              <a:rPr lang="en-US" altLang="en-US" sz="2800" dirty="0" smtClean="0"/>
              <a:t>This was established by </a:t>
            </a:r>
            <a:r>
              <a:rPr lang="en-US" altLang="en-US" sz="2800" b="1" i="1" dirty="0" smtClean="0"/>
              <a:t>Marbury v Madison</a:t>
            </a:r>
            <a:r>
              <a:rPr lang="en-US" altLang="en-US" sz="2800" dirty="0" smtClean="0"/>
              <a:t> in 1803.  </a:t>
            </a:r>
          </a:p>
          <a:p>
            <a:pPr marL="0" indent="0" eaLnBrk="1" hangingPunct="1">
              <a:buNone/>
            </a:pPr>
            <a:endParaRPr lang="en-US" altLang="en-US" sz="2800" dirty="0" smtClean="0"/>
          </a:p>
          <a:p>
            <a:pPr eaLnBrk="1" hangingPunct="1"/>
            <a:r>
              <a:rPr lang="en-US" altLang="en-US" sz="2800" dirty="0" smtClean="0"/>
              <a:t>A decision can only be changed by another Court decision or an Amendment.</a:t>
            </a:r>
          </a:p>
          <a:p>
            <a:pPr eaLnBrk="1" hangingPunct="1"/>
            <a:endParaRPr lang="en-US" altLang="en-US" sz="2800" dirty="0" smtClean="0"/>
          </a:p>
        </p:txBody>
      </p:sp>
    </p:spTree>
    <p:extLst>
      <p:ext uri="{BB962C8B-B14F-4D97-AF65-F5344CB8AC3E}">
        <p14:creationId xmlns:p14="http://schemas.microsoft.com/office/powerpoint/2010/main" val="26714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74295" cy="1499616"/>
          </a:xfrm>
        </p:spPr>
        <p:txBody>
          <a:bodyPr>
            <a:noAutofit/>
          </a:bodyPr>
          <a:lstStyle/>
          <a:p>
            <a:r>
              <a:rPr lang="en-US" sz="5400" dirty="0" smtClean="0"/>
              <a:t>Why does the </a:t>
            </a:r>
            <a:r>
              <a:rPr lang="en-US" sz="7200" dirty="0" smtClean="0"/>
              <a:t>us Constitution </a:t>
            </a:r>
            <a:r>
              <a:rPr lang="en-US" sz="5400" dirty="0" smtClean="0"/>
              <a:t>matter?</a:t>
            </a:r>
            <a:endParaRPr lang="en-US" sz="5400" dirty="0"/>
          </a:p>
        </p:txBody>
      </p:sp>
      <p:sp>
        <p:nvSpPr>
          <p:cNvPr id="3" name="Content Placeholder 2"/>
          <p:cNvSpPr>
            <a:spLocks noGrp="1"/>
          </p:cNvSpPr>
          <p:nvPr>
            <p:ph idx="1"/>
          </p:nvPr>
        </p:nvSpPr>
        <p:spPr>
          <a:xfrm>
            <a:off x="633511" y="2084832"/>
            <a:ext cx="6450869" cy="4023360"/>
          </a:xfrm>
        </p:spPr>
        <p:txBody>
          <a:bodyPr>
            <a:normAutofit/>
          </a:bodyPr>
          <a:lstStyle/>
          <a:p>
            <a:r>
              <a:rPr lang="en-US" sz="3200" dirty="0" smtClean="0"/>
              <a:t>- Document that contains the rulebook of how to run the United States Government</a:t>
            </a:r>
          </a:p>
          <a:p>
            <a:r>
              <a:rPr lang="en-US" sz="3200" dirty="0" smtClean="0"/>
              <a:t>- Gives qualifications of our leaders </a:t>
            </a:r>
          </a:p>
          <a:p>
            <a:r>
              <a:rPr lang="en-US" sz="3200" dirty="0" smtClean="0"/>
              <a:t>- Supreme Law of the United States</a:t>
            </a:r>
          </a:p>
          <a:p>
            <a:r>
              <a:rPr lang="en-US" sz="3200" dirty="0" smtClean="0"/>
              <a:t>- Protects YOUR civil rights/liberties</a:t>
            </a:r>
          </a:p>
          <a:p>
            <a:pPr marL="128016" lvl="1" indent="0">
              <a:buNone/>
            </a:pPr>
            <a:endParaRPr lang="en-US" dirty="0"/>
          </a:p>
        </p:txBody>
      </p:sp>
      <p:pic>
        <p:nvPicPr>
          <p:cNvPr id="1026" name="Picture 2" descr="http://www.thepoliticalinsider.com/wp-content/uploads/2014/05/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380" y="2173609"/>
            <a:ext cx="4531835" cy="340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4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US Constitution Basics</a:t>
            </a:r>
            <a:endParaRPr lang="en-US" sz="6000" dirty="0"/>
          </a:p>
        </p:txBody>
      </p:sp>
      <p:sp>
        <p:nvSpPr>
          <p:cNvPr id="3" name="Content Placeholder 2"/>
          <p:cNvSpPr>
            <a:spLocks noGrp="1"/>
          </p:cNvSpPr>
          <p:nvPr>
            <p:ph idx="1"/>
          </p:nvPr>
        </p:nvSpPr>
        <p:spPr>
          <a:xfrm>
            <a:off x="223539" y="1854012"/>
            <a:ext cx="7468747" cy="4804240"/>
          </a:xfrm>
        </p:spPr>
        <p:txBody>
          <a:bodyPr>
            <a:normAutofit fontScale="92500"/>
          </a:bodyPr>
          <a:lstStyle/>
          <a:p>
            <a:r>
              <a:rPr lang="en-US" dirty="0" smtClean="0"/>
              <a:t>- Ratified in 1789</a:t>
            </a:r>
          </a:p>
          <a:p>
            <a:r>
              <a:rPr lang="en-US" dirty="0" smtClean="0"/>
              <a:t>- Introduction: Preamble – Outlines the intentions of the US Constitution</a:t>
            </a:r>
          </a:p>
          <a:p>
            <a:r>
              <a:rPr lang="en-US" dirty="0" smtClean="0"/>
              <a:t>- Has 7 Articles (sections)</a:t>
            </a:r>
          </a:p>
          <a:p>
            <a:pPr lvl="2"/>
            <a:r>
              <a:rPr lang="en-US" sz="2800" dirty="0"/>
              <a:t>I. The Legislative Branch</a:t>
            </a:r>
          </a:p>
          <a:p>
            <a:pPr lvl="2"/>
            <a:r>
              <a:rPr lang="en-US" sz="2800" dirty="0"/>
              <a:t>II. The Executive Branch</a:t>
            </a:r>
          </a:p>
          <a:p>
            <a:pPr lvl="2"/>
            <a:r>
              <a:rPr lang="en-US" sz="2800" dirty="0"/>
              <a:t>III. The Judicial Branch</a:t>
            </a:r>
          </a:p>
          <a:p>
            <a:pPr lvl="2"/>
            <a:r>
              <a:rPr lang="en-US" sz="2800" dirty="0"/>
              <a:t>IV. Relations Among States</a:t>
            </a:r>
          </a:p>
          <a:p>
            <a:pPr lvl="2"/>
            <a:r>
              <a:rPr lang="en-US" sz="2800" dirty="0"/>
              <a:t>V. The Amendment Process</a:t>
            </a:r>
          </a:p>
          <a:p>
            <a:pPr lvl="2"/>
            <a:r>
              <a:rPr lang="en-US" sz="2800" dirty="0"/>
              <a:t>VI. National Debts, National Supremacy, Oaths of Office</a:t>
            </a:r>
          </a:p>
          <a:p>
            <a:pPr lvl="2"/>
            <a:r>
              <a:rPr lang="en-US" sz="2800" dirty="0"/>
              <a:t>VII. Requirements for Ratification</a:t>
            </a:r>
          </a:p>
          <a:p>
            <a:endParaRPr lang="en-US" dirty="0"/>
          </a:p>
        </p:txBody>
      </p:sp>
      <p:pic>
        <p:nvPicPr>
          <p:cNvPr id="3074" name="Picture 2" descr="http://mrortlieb.weebly.com/uploads/8/9/7/6/8976286/208974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286" y="585216"/>
            <a:ext cx="4292569" cy="321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9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Can we change the Constitution?</a:t>
            </a:r>
            <a:endParaRPr lang="en-US" sz="6600" dirty="0"/>
          </a:p>
        </p:txBody>
      </p:sp>
      <p:sp>
        <p:nvSpPr>
          <p:cNvPr id="3" name="Content Placeholder 2"/>
          <p:cNvSpPr>
            <a:spLocks noGrp="1"/>
          </p:cNvSpPr>
          <p:nvPr>
            <p:ph idx="1"/>
          </p:nvPr>
        </p:nvSpPr>
        <p:spPr>
          <a:xfrm>
            <a:off x="292964" y="1961965"/>
            <a:ext cx="6498453" cy="4347395"/>
          </a:xfrm>
        </p:spPr>
        <p:txBody>
          <a:bodyPr>
            <a:normAutofit lnSpcReduction="10000"/>
          </a:bodyPr>
          <a:lstStyle/>
          <a:p>
            <a:r>
              <a:rPr lang="en-US" sz="2400" dirty="0" smtClean="0"/>
              <a:t>- </a:t>
            </a:r>
            <a:r>
              <a:rPr lang="en-US" sz="2800" dirty="0" smtClean="0"/>
              <a:t>Amendment Process</a:t>
            </a:r>
          </a:p>
          <a:p>
            <a:pPr lvl="2"/>
            <a:r>
              <a:rPr lang="en-US" sz="2000" dirty="0" smtClean="0">
                <a:solidFill>
                  <a:srgbClr val="FFFF00"/>
                </a:solidFill>
              </a:rPr>
              <a:t>Amendment – Change or add </a:t>
            </a:r>
            <a:endParaRPr lang="en-US" sz="2000" dirty="0">
              <a:solidFill>
                <a:srgbClr val="FFFF00"/>
              </a:solidFill>
            </a:endParaRPr>
          </a:p>
          <a:p>
            <a:r>
              <a:rPr lang="en-US" dirty="0" smtClean="0"/>
              <a:t>- </a:t>
            </a:r>
            <a:r>
              <a:rPr lang="en-US" sz="2800" dirty="0" smtClean="0"/>
              <a:t>27 Amendments</a:t>
            </a:r>
          </a:p>
          <a:p>
            <a:r>
              <a:rPr lang="en-US" sz="2400" dirty="0" smtClean="0"/>
              <a:t>- </a:t>
            </a:r>
            <a:r>
              <a:rPr lang="en-US" sz="2800" dirty="0" smtClean="0"/>
              <a:t>1-10 Amendments – Bill of Rights</a:t>
            </a:r>
            <a:endParaRPr lang="en-US" sz="2400" dirty="0" smtClean="0"/>
          </a:p>
          <a:p>
            <a:pPr lvl="2"/>
            <a:r>
              <a:rPr lang="en-US" sz="2000" dirty="0" smtClean="0">
                <a:solidFill>
                  <a:srgbClr val="FFFF00"/>
                </a:solidFill>
              </a:rPr>
              <a:t>Secured in 1791 because of the Anti-Federalists</a:t>
            </a:r>
          </a:p>
          <a:p>
            <a:pPr marL="128016" lvl="1" indent="0">
              <a:buNone/>
            </a:pPr>
            <a:r>
              <a:rPr lang="en-US" dirty="0" smtClean="0"/>
              <a:t>- </a:t>
            </a:r>
            <a:r>
              <a:rPr lang="en-US" sz="2800" dirty="0" smtClean="0"/>
              <a:t>13-15 Amendments – Civil War Amendments</a:t>
            </a:r>
          </a:p>
          <a:p>
            <a:pPr lvl="2"/>
            <a:r>
              <a:rPr lang="en-US" sz="2000" dirty="0" smtClean="0">
                <a:solidFill>
                  <a:srgbClr val="FFFF00"/>
                </a:solidFill>
              </a:rPr>
              <a:t>Secured the rights of African Americans after slavery</a:t>
            </a:r>
          </a:p>
          <a:p>
            <a:pPr marL="128016" lvl="1" indent="0">
              <a:buNone/>
            </a:pPr>
            <a:r>
              <a:rPr lang="en-US" sz="2000" dirty="0" smtClean="0"/>
              <a:t>- </a:t>
            </a:r>
            <a:r>
              <a:rPr lang="en-US" sz="2800" dirty="0" smtClean="0"/>
              <a:t>15, 17, 19, 24, and 26 Amendments – Voting Rights Amendments</a:t>
            </a:r>
            <a:endParaRPr lang="en-US" sz="2000" dirty="0" smtClean="0"/>
          </a:p>
          <a:p>
            <a:pPr lvl="2"/>
            <a:r>
              <a:rPr lang="en-US" sz="2000" dirty="0" smtClean="0">
                <a:solidFill>
                  <a:srgbClr val="FFFF00"/>
                </a:solidFill>
              </a:rPr>
              <a:t>Secured voting rights </a:t>
            </a:r>
            <a:endParaRPr lang="en-US" sz="2000" dirty="0">
              <a:solidFill>
                <a:srgbClr val="FFFF00"/>
              </a:solidFill>
            </a:endParaRPr>
          </a:p>
        </p:txBody>
      </p:sp>
      <p:pic>
        <p:nvPicPr>
          <p:cNvPr id="2050" name="Picture 2" descr="http://www.congressforkids.net/images/amend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169" y="2084832"/>
            <a:ext cx="5442503" cy="268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5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Basic Principles of the US Constitution</a:t>
            </a:r>
            <a:endParaRPr lang="en-US" dirty="0"/>
          </a:p>
        </p:txBody>
      </p:sp>
      <p:sp>
        <p:nvSpPr>
          <p:cNvPr id="3" name="Content Placeholder 2"/>
          <p:cNvSpPr>
            <a:spLocks noGrp="1"/>
          </p:cNvSpPr>
          <p:nvPr>
            <p:ph idx="1"/>
          </p:nvPr>
        </p:nvSpPr>
        <p:spPr/>
        <p:txBody>
          <a:bodyPr>
            <a:normAutofit/>
          </a:bodyPr>
          <a:lstStyle/>
          <a:p>
            <a:r>
              <a:rPr lang="en-US" sz="2800" dirty="0" smtClean="0"/>
              <a:t>Constitution rests on 7 building blocks (tenets or principles) </a:t>
            </a:r>
            <a:endParaRPr lang="en-US" sz="2800" dirty="0"/>
          </a:p>
        </p:txBody>
      </p:sp>
      <p:sp>
        <p:nvSpPr>
          <p:cNvPr id="4" name="Oval 3"/>
          <p:cNvSpPr/>
          <p:nvPr/>
        </p:nvSpPr>
        <p:spPr>
          <a:xfrm>
            <a:off x="359810" y="3148613"/>
            <a:ext cx="2450237" cy="1313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Popular Sovereignty</a:t>
            </a:r>
            <a:endParaRPr lang="en-US" sz="2400" dirty="0"/>
          </a:p>
        </p:txBody>
      </p:sp>
      <p:sp>
        <p:nvSpPr>
          <p:cNvPr id="5" name="Oval 4"/>
          <p:cNvSpPr/>
          <p:nvPr/>
        </p:nvSpPr>
        <p:spPr>
          <a:xfrm>
            <a:off x="1355651" y="4935923"/>
            <a:ext cx="2450237" cy="131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Separation of Powers</a:t>
            </a:r>
            <a:endParaRPr lang="en-US" sz="2400" dirty="0"/>
          </a:p>
        </p:txBody>
      </p:sp>
      <p:sp>
        <p:nvSpPr>
          <p:cNvPr id="6" name="Oval 5"/>
          <p:cNvSpPr/>
          <p:nvPr/>
        </p:nvSpPr>
        <p:spPr>
          <a:xfrm>
            <a:off x="4454132" y="4935924"/>
            <a:ext cx="2450237" cy="1313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Federalism</a:t>
            </a:r>
            <a:endParaRPr lang="en-US" sz="2400" dirty="0"/>
          </a:p>
        </p:txBody>
      </p:sp>
      <p:sp>
        <p:nvSpPr>
          <p:cNvPr id="7" name="Oval 6"/>
          <p:cNvSpPr/>
          <p:nvPr/>
        </p:nvSpPr>
        <p:spPr>
          <a:xfrm>
            <a:off x="7490904" y="4869341"/>
            <a:ext cx="2450237" cy="131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Judicial Review</a:t>
            </a:r>
            <a:endParaRPr lang="en-US" sz="2400" dirty="0"/>
          </a:p>
        </p:txBody>
      </p:sp>
      <p:sp>
        <p:nvSpPr>
          <p:cNvPr id="8" name="Oval 7"/>
          <p:cNvSpPr/>
          <p:nvPr/>
        </p:nvSpPr>
        <p:spPr>
          <a:xfrm>
            <a:off x="3229014" y="3162640"/>
            <a:ext cx="2450237" cy="131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Limited Government</a:t>
            </a:r>
            <a:endParaRPr lang="en-US" sz="2400" dirty="0"/>
          </a:p>
        </p:txBody>
      </p:sp>
      <p:sp>
        <p:nvSpPr>
          <p:cNvPr id="9" name="Oval 8"/>
          <p:cNvSpPr/>
          <p:nvPr/>
        </p:nvSpPr>
        <p:spPr>
          <a:xfrm>
            <a:off x="6133849" y="3148613"/>
            <a:ext cx="2450237" cy="13138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Rule of Law</a:t>
            </a:r>
            <a:endParaRPr lang="en-US" sz="2400" dirty="0"/>
          </a:p>
        </p:txBody>
      </p:sp>
      <p:sp>
        <p:nvSpPr>
          <p:cNvPr id="10" name="Oval 9"/>
          <p:cNvSpPr/>
          <p:nvPr/>
        </p:nvSpPr>
        <p:spPr>
          <a:xfrm>
            <a:off x="9003053" y="3148613"/>
            <a:ext cx="2450237" cy="131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Checks and Balances</a:t>
            </a:r>
            <a:endParaRPr lang="en-US" sz="2400" dirty="0"/>
          </a:p>
        </p:txBody>
      </p:sp>
    </p:spTree>
    <p:extLst>
      <p:ext uri="{BB962C8B-B14F-4D97-AF65-F5344CB8AC3E}">
        <p14:creationId xmlns:p14="http://schemas.microsoft.com/office/powerpoint/2010/main" val="193282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Popular sovereignty </a:t>
            </a:r>
            <a:endParaRPr lang="en-US" sz="7200" dirty="0"/>
          </a:p>
        </p:txBody>
      </p:sp>
      <p:sp>
        <p:nvSpPr>
          <p:cNvPr id="3" name="Content Placeholder 2"/>
          <p:cNvSpPr>
            <a:spLocks noGrp="1"/>
          </p:cNvSpPr>
          <p:nvPr>
            <p:ph idx="1"/>
          </p:nvPr>
        </p:nvSpPr>
        <p:spPr>
          <a:xfrm>
            <a:off x="251283" y="2065656"/>
            <a:ext cx="11265762" cy="4224528"/>
          </a:xfrm>
        </p:spPr>
        <p:txBody>
          <a:bodyPr>
            <a:normAutofit/>
          </a:bodyPr>
          <a:lstStyle/>
          <a:p>
            <a:r>
              <a:rPr lang="en-US" sz="2800" dirty="0" smtClean="0"/>
              <a:t>Popular == People                         Sovereignty == ultimate authority</a:t>
            </a:r>
          </a:p>
          <a:p>
            <a:r>
              <a:rPr lang="en-US" altLang="en-US" sz="2800" u="sng" dirty="0">
                <a:effectLst>
                  <a:outerShdw blurRad="38100" dist="38100" dir="2700000" algn="tl">
                    <a:srgbClr val="000000">
                      <a:alpha val="43137"/>
                    </a:srgbClr>
                  </a:outerShdw>
                </a:effectLst>
              </a:rPr>
              <a:t>All</a:t>
            </a:r>
            <a:r>
              <a:rPr lang="en-US" altLang="en-US" sz="2800" dirty="0"/>
              <a:t> </a:t>
            </a:r>
            <a:r>
              <a:rPr lang="en-US" altLang="en-US" sz="2800" dirty="0">
                <a:solidFill>
                  <a:srgbClr val="FFFF00"/>
                </a:solidFill>
              </a:rPr>
              <a:t>Power</a:t>
            </a:r>
            <a:r>
              <a:rPr lang="en-US" altLang="en-US" sz="2800" dirty="0"/>
              <a:t> is held by the </a:t>
            </a:r>
            <a:r>
              <a:rPr lang="en-US" altLang="en-US" sz="2800" dirty="0" smtClean="0">
                <a:solidFill>
                  <a:srgbClr val="FFFF00"/>
                </a:solidFill>
              </a:rPr>
              <a:t>People </a:t>
            </a:r>
          </a:p>
          <a:p>
            <a:r>
              <a:rPr lang="en-US" altLang="en-US" sz="2800" dirty="0" smtClean="0">
                <a:solidFill>
                  <a:schemeClr val="accent2">
                    <a:lumMod val="20000"/>
                    <a:lumOff val="80000"/>
                  </a:schemeClr>
                </a:solidFill>
              </a:rPr>
              <a:t>People show power through </a:t>
            </a:r>
            <a:r>
              <a:rPr lang="en-US" altLang="en-US" sz="2800" b="1" u="sng" dirty="0" smtClean="0">
                <a:solidFill>
                  <a:srgbClr val="92D050"/>
                </a:solidFill>
                <a:effectLst>
                  <a:outerShdw blurRad="38100" dist="38100" dir="2700000" algn="tl">
                    <a:srgbClr val="000000">
                      <a:alpha val="43137"/>
                    </a:srgbClr>
                  </a:outerShdw>
                </a:effectLst>
              </a:rPr>
              <a:t>VOTING</a:t>
            </a:r>
            <a:r>
              <a:rPr lang="en-US" altLang="en-US" sz="2800" b="1" u="sng" dirty="0" smtClean="0">
                <a:solidFill>
                  <a:schemeClr val="accent2">
                    <a:lumMod val="20000"/>
                    <a:lumOff val="80000"/>
                  </a:schemeClr>
                </a:solidFill>
                <a:effectLst>
                  <a:outerShdw blurRad="38100" dist="38100" dir="2700000" algn="tl">
                    <a:srgbClr val="000000">
                      <a:alpha val="43137"/>
                    </a:srgbClr>
                  </a:outerShdw>
                </a:effectLst>
              </a:rPr>
              <a:t>.</a:t>
            </a:r>
            <a:endParaRPr lang="en-US" altLang="en-US" sz="2800" b="1" u="sng" dirty="0">
              <a:solidFill>
                <a:schemeClr val="accent2">
                  <a:lumMod val="20000"/>
                  <a:lumOff val="80000"/>
                </a:schemeClr>
              </a:solidFill>
              <a:effectLst>
                <a:outerShdw blurRad="38100" dist="38100" dir="2700000" algn="tl">
                  <a:srgbClr val="000000">
                    <a:alpha val="43137"/>
                  </a:srgbClr>
                </a:outerShdw>
              </a:effectLst>
            </a:endParaRPr>
          </a:p>
          <a:p>
            <a:endParaRPr lang="en-US" sz="2800" dirty="0"/>
          </a:p>
        </p:txBody>
      </p:sp>
      <p:pic>
        <p:nvPicPr>
          <p:cNvPr id="5" name="Picture 4" descr="wethepeople"/>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66928" y="4515084"/>
            <a:ext cx="5715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msnbcmedia.msn.com/j/MSNBC/Components/Slideshows/_production/_archive/Cartoons/ss-101101-vote/ss-101101-vote-02.photoblog6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1307" y="2780411"/>
            <a:ext cx="5006913" cy="3762432"/>
          </a:xfrm>
          <a:prstGeom prst="rect">
            <a:avLst/>
          </a:prstGeom>
          <a:noFill/>
          <a:ln>
            <a:noFill/>
          </a:ln>
        </p:spPr>
      </p:pic>
    </p:spTree>
    <p:extLst>
      <p:ext uri="{BB962C8B-B14F-4D97-AF65-F5344CB8AC3E}">
        <p14:creationId xmlns:p14="http://schemas.microsoft.com/office/powerpoint/2010/main" val="108258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Limited Government</a:t>
            </a:r>
            <a:endParaRPr lang="en-US" sz="6600" dirty="0"/>
          </a:p>
        </p:txBody>
      </p:sp>
      <p:sp>
        <p:nvSpPr>
          <p:cNvPr id="3" name="Content Placeholder 2"/>
          <p:cNvSpPr>
            <a:spLocks noGrp="1"/>
          </p:cNvSpPr>
          <p:nvPr>
            <p:ph idx="1"/>
          </p:nvPr>
        </p:nvSpPr>
        <p:spPr>
          <a:xfrm>
            <a:off x="372863" y="2170591"/>
            <a:ext cx="7599285" cy="4023360"/>
          </a:xfrm>
        </p:spPr>
        <p:txBody>
          <a:bodyPr>
            <a:normAutofit lnSpcReduction="10000"/>
          </a:bodyPr>
          <a:lstStyle/>
          <a:p>
            <a:r>
              <a:rPr lang="en-US" altLang="en-US" sz="3600" dirty="0"/>
              <a:t>Government can only do what the people give it the power to </a:t>
            </a:r>
            <a:r>
              <a:rPr lang="en-US" altLang="en-US" sz="3600" dirty="0" smtClean="0"/>
              <a:t>do</a:t>
            </a:r>
          </a:p>
          <a:p>
            <a:endParaRPr lang="en-US" altLang="en-US" sz="3600" dirty="0"/>
          </a:p>
          <a:p>
            <a:r>
              <a:rPr lang="en-US" altLang="en-US" sz="3600" dirty="0" smtClean="0"/>
              <a:t>The Bill of Rights secures </a:t>
            </a:r>
            <a:r>
              <a:rPr lang="en-US" altLang="en-US" sz="3600" u="sng" dirty="0" smtClean="0"/>
              <a:t>Limited Government</a:t>
            </a:r>
          </a:p>
          <a:p>
            <a:r>
              <a:rPr lang="en-US" altLang="en-US" sz="3600" dirty="0"/>
              <a:t> </a:t>
            </a:r>
            <a:r>
              <a:rPr lang="en-US" altLang="en-US" sz="3600" dirty="0" smtClean="0"/>
              <a:t> - Government cannot violate anyone’s religious rights</a:t>
            </a:r>
            <a:endParaRPr lang="en-US" dirty="0"/>
          </a:p>
        </p:txBody>
      </p:sp>
      <p:pic>
        <p:nvPicPr>
          <p:cNvPr id="5122" name="Picture 2" descr="https://www.aei.org/wp-content/uploads/2012/04/can-government-be-limi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12" y="1619110"/>
            <a:ext cx="4810578" cy="304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Rule of Law</a:t>
            </a:r>
            <a:endParaRPr lang="en-US" sz="7200" dirty="0"/>
          </a:p>
        </p:txBody>
      </p:sp>
      <p:sp>
        <p:nvSpPr>
          <p:cNvPr id="3" name="Content Placeholder 2"/>
          <p:cNvSpPr>
            <a:spLocks noGrp="1"/>
          </p:cNvSpPr>
          <p:nvPr>
            <p:ph idx="1"/>
          </p:nvPr>
        </p:nvSpPr>
        <p:spPr>
          <a:xfrm>
            <a:off x="239697" y="1899821"/>
            <a:ext cx="11700769" cy="4563123"/>
          </a:xfrm>
        </p:spPr>
        <p:txBody>
          <a:bodyPr>
            <a:normAutofit lnSpcReduction="10000"/>
          </a:bodyPr>
          <a:lstStyle/>
          <a:p>
            <a:r>
              <a:rPr lang="en-US" dirty="0"/>
              <a:t>The Watergate scandal rocked the U.S. presidency in the early 1970s. The events of Watergate led to the </a:t>
            </a:r>
            <a:r>
              <a:rPr lang="en-US" b="1" dirty="0"/>
              <a:t>resignation</a:t>
            </a:r>
            <a:r>
              <a:rPr lang="en-US" dirty="0"/>
              <a:t>—or quitting—of President Richard M. Nixon. During the election campaign of 1972, the Democratic National Committee had offices inside the Watergate building. On June 17, 1972, at 2:30 a.m., police caught five men trespassing inside the hotel. The men were attempting to hide microphones used to secretly listen to conversations, inside these offices. The Federal Bureau of Investigation (FBI) reported that the Watergate break-in was part of widespread spying designed to help President Nixon win reelection. The following November, President Nixon won reelection. More and more people associated to Nixon resigned, were fired, or were convicted of crimes dealing with their involvement in the Watergate scandal. Meanwhile, the U.S. Senate created a committee to investigate. All telephone calls and conversations in Nixon’s offices had been recorded since 1971. When the Senate Watergate Committee and a case lawyer asked to hear these tape recordings, Nixon refused to hand the tapes over. The U.S. Supreme Court ordered Nixon to hand over tapes of 64 White House conversations. Days later, the House of Representatives passed one of three articles required to impeach the President. The following month, on August 8, 1974, Nixon announced his resignation. It was the first time in history that a U.S. president had resigned. </a:t>
            </a:r>
          </a:p>
        </p:txBody>
      </p:sp>
    </p:spTree>
    <p:extLst>
      <p:ext uri="{BB962C8B-B14F-4D97-AF65-F5344CB8AC3E}">
        <p14:creationId xmlns:p14="http://schemas.microsoft.com/office/powerpoint/2010/main" val="50626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Rule of law?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9885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146</TotalTime>
  <Words>455</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Times New Roman</vt:lpstr>
      <vt:lpstr>Tw Cen MT</vt:lpstr>
      <vt:lpstr>Tw Cen MT Condensed</vt:lpstr>
      <vt:lpstr>Wingdings</vt:lpstr>
      <vt:lpstr>Wingdings 3</vt:lpstr>
      <vt:lpstr>Integral</vt:lpstr>
      <vt:lpstr>Basic Principles of The Us Constitution</vt:lpstr>
      <vt:lpstr>Why does the us Constitution matter?</vt:lpstr>
      <vt:lpstr>US Constitution Basics</vt:lpstr>
      <vt:lpstr>Can we change the Constitution?</vt:lpstr>
      <vt:lpstr>7 Basic Principles of the US Constitution</vt:lpstr>
      <vt:lpstr>Popular sovereignty </vt:lpstr>
      <vt:lpstr>Limited Government</vt:lpstr>
      <vt:lpstr>Rule of Law</vt:lpstr>
      <vt:lpstr>What is Rule of law?</vt:lpstr>
      <vt:lpstr>Separation of powers</vt:lpstr>
      <vt:lpstr>Checks and Balances</vt:lpstr>
      <vt:lpstr>federalism</vt:lpstr>
      <vt:lpstr>PowerPoint Presentation</vt:lpstr>
      <vt:lpstr>PowerPoint Presentation</vt:lpstr>
      <vt:lpstr>Judicial review</vt:lpstr>
    </vt:vector>
  </TitlesOfParts>
  <Company>Fulton County School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Principles of The Us Constitution</dc:title>
  <dc:creator>Morgan, Latoya</dc:creator>
  <cp:lastModifiedBy>Morgan, Latoya</cp:lastModifiedBy>
  <cp:revision>16</cp:revision>
  <dcterms:created xsi:type="dcterms:W3CDTF">2015-09-27T23:21:48Z</dcterms:created>
  <dcterms:modified xsi:type="dcterms:W3CDTF">2015-09-28T02:10:36Z</dcterms:modified>
</cp:coreProperties>
</file>